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2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.xml" ContentType="application/vnd.openxmlformats-officedocument.presentationml.notesSlide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689" r:id="rId2"/>
    <p:sldId id="507" r:id="rId3"/>
    <p:sldId id="508" r:id="rId4"/>
    <p:sldId id="953" r:id="rId5"/>
    <p:sldId id="956" r:id="rId6"/>
    <p:sldId id="954" r:id="rId7"/>
    <p:sldId id="961" r:id="rId8"/>
    <p:sldId id="938" r:id="rId9"/>
    <p:sldId id="937" r:id="rId10"/>
    <p:sldId id="957" r:id="rId11"/>
    <p:sldId id="958" r:id="rId12"/>
    <p:sldId id="959" r:id="rId13"/>
    <p:sldId id="960" r:id="rId14"/>
    <p:sldId id="967" r:id="rId15"/>
    <p:sldId id="968" r:id="rId16"/>
    <p:sldId id="943" r:id="rId17"/>
    <p:sldId id="963" r:id="rId18"/>
    <p:sldId id="966" r:id="rId19"/>
    <p:sldId id="955" r:id="rId20"/>
    <p:sldId id="768" r:id="rId21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3"/>
      <p:bold r:id="rId24"/>
    </p:embeddedFont>
    <p:embeddedFont>
      <p:font typeface="Viner Hand ITC" panose="03070502030502020203" pitchFamily="66" charset="0"/>
      <p:regular r:id="rId25"/>
    </p:embeddedFont>
    <p:embeddedFont>
      <p:font typeface="黑体" panose="02010609060101010101" pitchFamily="49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3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40A"/>
    <a:srgbClr val="FE8900"/>
    <a:srgbClr val="4DD60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1"/>
    <p:restoredTop sz="94660"/>
  </p:normalViewPr>
  <p:slideViewPr>
    <p:cSldViewPr showGuides="1">
      <p:cViewPr varScale="1">
        <p:scale>
          <a:sx n="81" d="100"/>
          <a:sy n="81" d="100"/>
        </p:scale>
        <p:origin x="1517" y="48"/>
      </p:cViewPr>
      <p:guideLst>
        <p:guide orient="horz" pos="2023"/>
        <p:guide pos="29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7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011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  <a:t>16</a:t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3.png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image" Target="../media/image2.png"/><Relationship Id="rId4" Type="http://schemas.openxmlformats.org/officeDocument/2006/relationships/tags" Target="../tags/tag58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3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8.png"/><Relationship Id="rId5" Type="http://schemas.openxmlformats.org/officeDocument/2006/relationships/tags" Target="../tags/tag35.xml"/><Relationship Id="rId10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9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8.xml"/><Relationship Id="rId7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1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1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171450"/>
            <a:r>
              <a:rPr lang="zh-CN" altLang="en-US" dirty="0"/>
              <a:t>第二级</a:t>
            </a:r>
          </a:p>
          <a:p>
            <a:pPr lvl="2" indent="-171450"/>
            <a:r>
              <a:rPr lang="zh-CN" altLang="en-US" dirty="0"/>
              <a:t>第三级</a:t>
            </a:r>
          </a:p>
          <a:p>
            <a:pPr lvl="3" indent="-171450"/>
            <a:r>
              <a:rPr lang="zh-CN" altLang="en-US" dirty="0"/>
              <a:t>第四级</a:t>
            </a:r>
          </a:p>
          <a:p>
            <a:pPr lvl="4" indent="-17145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2021/12/19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693545" y="2311400"/>
            <a:ext cx="586422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感知机模型与应用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93503" y="4016693"/>
            <a:ext cx="1355725" cy="266700"/>
          </a:xfrm>
        </p:spPr>
        <p:txBody>
          <a:bodyPr lIns="90000" tIns="46800" rIns="90000" bIns="46800" anchor="ctr">
            <a:normAutofit fontScale="77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6205E0-4D4D-481D-9BA7-DAE5B6753DD1}"/>
              </a:ext>
            </a:extLst>
          </p:cNvPr>
          <p:cNvSpPr txBox="1"/>
          <p:nvPr/>
        </p:nvSpPr>
        <p:spPr>
          <a:xfrm>
            <a:off x="3486329" y="3457337"/>
            <a:ext cx="227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科研交流：李老师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80415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4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感知机学习策略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683B10-D979-4717-A943-C2C8FD0F2651}"/>
              </a:ext>
            </a:extLst>
          </p:cNvPr>
          <p:cNvSpPr txBox="1"/>
          <p:nvPr/>
        </p:nvSpPr>
        <p:spPr>
          <a:xfrm>
            <a:off x="685902" y="1579245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如何定义损失函数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自然选择：误分类点的数目，但是损失函数不是</a:t>
            </a:r>
            <a:r>
              <a:rPr lang="en-US" altLang="zh-CN" dirty="0" err="1"/>
              <a:t>w,b</a:t>
            </a:r>
            <a:r>
              <a:rPr lang="en-US" altLang="zh-CN" dirty="0"/>
              <a:t> </a:t>
            </a:r>
            <a:r>
              <a:rPr lang="zh-CN" altLang="en-US" dirty="0"/>
              <a:t>的函数，不连续，不可导，不宜优化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定量描述误分类点到超平面的总距离：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点到直线的距离公式：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误分类的点：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误分类点的总距离：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87F42-FFB9-479B-812F-28DCF88B6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18" y="3468627"/>
            <a:ext cx="2152950" cy="724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77434E-259B-4251-BBD0-2EBCDE0BC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92" y="4572869"/>
            <a:ext cx="2229161" cy="3905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6F1CD8-F424-4F20-9517-61797CE5F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772" y="5340313"/>
            <a:ext cx="2724530" cy="676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2058080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80415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4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感知机的学习策略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ECCEAB-B964-4690-A16A-4E6F3DFB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34" y="1870875"/>
            <a:ext cx="3324689" cy="8764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E37D2F-76B0-4AE9-9F8F-0AB8CA8ADC53}"/>
              </a:ext>
            </a:extLst>
          </p:cNvPr>
          <p:cNvSpPr txBox="1"/>
          <p:nvPr/>
        </p:nvSpPr>
        <p:spPr>
          <a:xfrm>
            <a:off x="990694" y="1579245"/>
            <a:ext cx="8153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感知机的损失函数：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为什么不考虑 </a:t>
            </a:r>
            <a:r>
              <a:rPr lang="en-US" altLang="zh-CN" dirty="0"/>
              <a:t>1/||W|| </a:t>
            </a:r>
            <a:r>
              <a:rPr lang="zh-CN" altLang="en-US" dirty="0"/>
              <a:t>呢？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2F2BE23-F1E3-4077-883C-DF1629AA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80" y="3809990"/>
            <a:ext cx="2637063" cy="249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B85968-4C72-48E9-8A14-C188A4FE4EDD}"/>
              </a:ext>
            </a:extLst>
          </p:cNvPr>
          <p:cNvSpPr txBox="1"/>
          <p:nvPr/>
        </p:nvSpPr>
        <p:spPr>
          <a:xfrm>
            <a:off x="5181584" y="4495772"/>
            <a:ext cx="358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做分类的时候只需要考虑分类是否正确，而不在乎离超平面的距离！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35551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80415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5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感知机的求解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E9BEC5-EF26-4F58-B0CC-BCF137AECF60}"/>
              </a:ext>
            </a:extLst>
          </p:cNvPr>
          <p:cNvSpPr txBox="1"/>
          <p:nvPr/>
        </p:nvSpPr>
        <p:spPr>
          <a:xfrm>
            <a:off x="1169104" y="1716750"/>
            <a:ext cx="71644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随机梯度下降法：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首先选择任意一个超平面，</a:t>
            </a:r>
            <a:r>
              <a:rPr lang="en-US" altLang="zh-CN" dirty="0" err="1"/>
              <a:t>w,b</a:t>
            </a:r>
            <a:r>
              <a:rPr lang="en-US" altLang="zh-CN" dirty="0"/>
              <a:t>,</a:t>
            </a:r>
            <a:r>
              <a:rPr lang="zh-CN" altLang="en-US" dirty="0"/>
              <a:t>然后不断极小化目标函数，损失函数</a:t>
            </a:r>
            <a:r>
              <a:rPr lang="en-US" altLang="zh-CN" dirty="0"/>
              <a:t>L</a:t>
            </a:r>
            <a:r>
              <a:rPr lang="zh-CN" altLang="en-US" dirty="0"/>
              <a:t>的梯度：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更新</a:t>
            </a:r>
            <a:r>
              <a:rPr lang="en-US" altLang="zh-CN" dirty="0" err="1"/>
              <a:t>w,b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3FEED-4F18-49A9-9590-A6705DBC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67" y="5018058"/>
            <a:ext cx="3991532" cy="419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59C694-7838-4C2C-8C8A-B752F5AF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52" y="2993265"/>
            <a:ext cx="4467849" cy="1448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048838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380870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6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随机梯度下降示意图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2" descr="在这里插入图片描述">
            <a:extLst>
              <a:ext uri="{FF2B5EF4-FFF2-40B4-BE49-F238E27FC236}">
                <a16:creationId xmlns:a16="http://schemas.microsoft.com/office/drawing/2014/main" id="{FAB50559-46AB-4089-90C7-EC7CCFE1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907858"/>
            <a:ext cx="53911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90091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47490">
            <a:extLst>
              <a:ext uri="{FF2B5EF4-FFF2-40B4-BE49-F238E27FC236}">
                <a16:creationId xmlns:a16="http://schemas.microsoft.com/office/drawing/2014/main" id="{593A05EF-0BF8-4578-A2FA-776DD998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0870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7</a:t>
            </a: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感知机算法的总结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04C312-E8A8-4C8C-99A4-D3207785020E}"/>
              </a:ext>
            </a:extLst>
          </p:cNvPr>
          <p:cNvSpPr txBox="1"/>
          <p:nvPr/>
        </p:nvSpPr>
        <p:spPr>
          <a:xfrm>
            <a:off x="1143090" y="1676446"/>
            <a:ext cx="7315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输入：训练数据集</a:t>
            </a:r>
            <a:r>
              <a:rPr lang="en-US" altLang="zh-CN" dirty="0"/>
              <a:t>T={(x1,y1),(x2,y2),…,(</a:t>
            </a:r>
            <a:r>
              <a:rPr lang="en-US" altLang="zh-CN" dirty="0" err="1"/>
              <a:t>xn,yn</a:t>
            </a:r>
            <a:r>
              <a:rPr lang="en-US" altLang="zh-CN" dirty="0"/>
              <a:t>)}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其中</a:t>
            </a:r>
            <a:r>
              <a:rPr lang="en-US" altLang="zh-CN" dirty="0"/>
              <a:t>xi</a:t>
            </a:r>
            <a:r>
              <a:rPr lang="zh-CN" altLang="en-US" dirty="0"/>
              <a:t>∈</a:t>
            </a:r>
            <a:r>
              <a:rPr lang="en-US" altLang="zh-CN" dirty="0"/>
              <a:t>R, </a:t>
            </a:r>
            <a:r>
              <a:rPr lang="en-US" altLang="zh-CN" dirty="0" err="1"/>
              <a:t>yi</a:t>
            </a:r>
            <a:r>
              <a:rPr lang="zh-CN" altLang="en-US" dirty="0"/>
              <a:t>∈</a:t>
            </a:r>
            <a:r>
              <a:rPr lang="en-US" altLang="zh-CN" dirty="0"/>
              <a:t>{-1</a:t>
            </a:r>
            <a:r>
              <a:rPr lang="zh-CN" altLang="en-US" dirty="0"/>
              <a:t>，</a:t>
            </a:r>
            <a:r>
              <a:rPr lang="en-US" altLang="zh-CN" dirty="0"/>
              <a:t>+1}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en-US" altLang="zh-CN" dirty="0"/>
              <a:t>=1,2,…,N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学习率</a:t>
            </a:r>
            <a:r>
              <a:rPr lang="en-US" altLang="zh-CN" dirty="0"/>
              <a:t>η</a:t>
            </a:r>
            <a:r>
              <a:rPr lang="zh-CN" altLang="en-US" dirty="0"/>
              <a:t>（</a:t>
            </a:r>
            <a:r>
              <a:rPr lang="en-US" altLang="zh-CN" dirty="0"/>
              <a:t>0&lt;η&lt;=1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输出：</a:t>
            </a:r>
            <a:r>
              <a:rPr lang="en-US" altLang="zh-CN" dirty="0" err="1"/>
              <a:t>w,b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感知机模型： </a:t>
            </a:r>
            <a:r>
              <a:rPr lang="en-US" altLang="zh-CN" dirty="0"/>
              <a:t>f(x)=sign(</a:t>
            </a:r>
            <a:r>
              <a:rPr lang="en-US" altLang="zh-CN" dirty="0" err="1"/>
              <a:t>wx+b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pPr marL="342900" indent="-342900">
              <a:buAutoNum type="arabicParenBoth"/>
            </a:pPr>
            <a:r>
              <a:rPr lang="zh-CN" altLang="en-US" dirty="0"/>
              <a:t>选择初始值 </a:t>
            </a:r>
            <a:r>
              <a:rPr lang="en-US" altLang="zh-CN" dirty="0"/>
              <a:t>w0,b0</a:t>
            </a:r>
          </a:p>
          <a:p>
            <a:pPr marL="342900" indent="-342900">
              <a:buAutoNum type="arabicParenBoth"/>
            </a:pPr>
            <a:endParaRPr lang="en-US" altLang="zh-CN" dirty="0"/>
          </a:p>
          <a:p>
            <a:pPr marL="342900" indent="-342900">
              <a:buAutoNum type="arabicParenBoth"/>
            </a:pPr>
            <a:r>
              <a:rPr lang="zh-CN" altLang="en-US" dirty="0"/>
              <a:t>在训练集中选取数据（</a:t>
            </a:r>
            <a:r>
              <a:rPr lang="en-US" altLang="zh-CN" dirty="0" err="1"/>
              <a:t>xi,yi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arenBoth"/>
            </a:pPr>
            <a:endParaRPr lang="en-US" altLang="zh-CN" dirty="0"/>
          </a:p>
          <a:p>
            <a:pPr marL="342900" indent="-342900">
              <a:buAutoNum type="arabicParenBoth"/>
            </a:pPr>
            <a:r>
              <a:rPr lang="zh-CN" altLang="en-US" dirty="0"/>
              <a:t>如果 </a:t>
            </a:r>
            <a:r>
              <a:rPr lang="en-US" altLang="zh-CN" dirty="0" err="1"/>
              <a:t>yi</a:t>
            </a:r>
            <a:r>
              <a:rPr lang="en-US" altLang="zh-CN" dirty="0"/>
              <a:t>(w*</a:t>
            </a:r>
            <a:r>
              <a:rPr lang="en-US" altLang="zh-CN" dirty="0" err="1"/>
              <a:t>xi+b</a:t>
            </a:r>
            <a:r>
              <a:rPr lang="en-US" altLang="zh-CN" dirty="0"/>
              <a:t>)&lt;=0</a:t>
            </a:r>
          </a:p>
          <a:p>
            <a:pPr marL="342900" indent="-342900">
              <a:buAutoNum type="arabicParenBoth"/>
            </a:pPr>
            <a:endParaRPr lang="en-US" altLang="zh-CN" dirty="0"/>
          </a:p>
          <a:p>
            <a:pPr marL="342900" indent="-342900">
              <a:buAutoNum type="arabicParenBoth"/>
            </a:pPr>
            <a:r>
              <a:rPr lang="zh-CN" altLang="en-US" dirty="0"/>
              <a:t>求偏导，更新参数</a:t>
            </a:r>
            <a:endParaRPr lang="en-US" altLang="zh-CN" dirty="0"/>
          </a:p>
          <a:p>
            <a:pPr marL="342900" indent="-342900">
              <a:buAutoNum type="arabicParenBoth"/>
            </a:pPr>
            <a:endParaRPr lang="en-US" altLang="zh-CN" dirty="0"/>
          </a:p>
          <a:p>
            <a:pPr marL="342900" indent="-342900">
              <a:buAutoNum type="arabicParenBoth"/>
            </a:pPr>
            <a:r>
              <a:rPr lang="zh-CN" altLang="en-US" dirty="0"/>
              <a:t>重复（</a:t>
            </a:r>
            <a:r>
              <a:rPr lang="en-US" altLang="zh-CN" dirty="0"/>
              <a:t>2</a:t>
            </a:r>
            <a:r>
              <a:rPr lang="zh-CN" altLang="en-US" dirty="0"/>
              <a:t>）直到训练集中没有误分类点</a:t>
            </a:r>
          </a:p>
        </p:txBody>
      </p:sp>
    </p:spTree>
    <p:extLst>
      <p:ext uri="{BB962C8B-B14F-4D97-AF65-F5344CB8AC3E}">
        <p14:creationId xmlns:p14="http://schemas.microsoft.com/office/powerpoint/2010/main" val="134852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48DF6C-8210-423F-BD49-83B0AAE61B9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4" y="2209832"/>
            <a:ext cx="3886248" cy="29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62BBF1-6D47-49DF-9C80-397DFEB4C7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2" y="2209832"/>
            <a:ext cx="3962296" cy="29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447490">
            <a:extLst>
              <a:ext uri="{FF2B5EF4-FFF2-40B4-BE49-F238E27FC236}">
                <a16:creationId xmlns:a16="http://schemas.microsoft.com/office/drawing/2014/main" id="{4C977C59-1491-46A4-8CEC-1A33709A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0870" y="436245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8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线性可分与线性不可分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20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-22225" y="2510790"/>
            <a:ext cx="9188450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dirty="0">
                <a:latin typeface="Tahoma" panose="020B0604030504040204" pitchFamily="34" charset="0"/>
                <a:ea typeface="隶书" panose="02010509060101010101" pitchFamily="49" charset="-122"/>
                <a:sym typeface="+mn-ea"/>
              </a:rPr>
              <a:t>感知机应用与编程</a:t>
            </a:r>
            <a:b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</a:b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565150" y="577532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矩形 447489"/>
          <p:cNvSpPr/>
          <p:nvPr/>
        </p:nvSpPr>
        <p:spPr>
          <a:xfrm>
            <a:off x="270510" y="1252220"/>
            <a:ext cx="9147175" cy="46799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/>
          <a:lstStyle/>
          <a:p>
            <a:pPr marL="609600" indent="-60960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066652" y="557438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 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MATLAB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代码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A567774-E5AF-43C1-B045-8FFD3876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01C9AF-C389-4E28-812F-4EAACAAF1E5B}"/>
              </a:ext>
            </a:extLst>
          </p:cNvPr>
          <p:cNvSpPr txBox="1"/>
          <p:nvPr/>
        </p:nvSpPr>
        <p:spPr>
          <a:xfrm>
            <a:off x="509059" y="1363973"/>
            <a:ext cx="74360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function [W,b] = perceptron(X,y,Maxstep)</a:t>
            </a:r>
          </a:p>
          <a:p>
            <a:r>
              <a:rPr lang="zh-CN" altLang="en-US" sz="1400" dirty="0"/>
              <a:t>%感知机学习算法</a:t>
            </a:r>
          </a:p>
          <a:p>
            <a:r>
              <a:rPr lang="zh-CN" altLang="en-US" sz="1400" dirty="0"/>
              <a:t>%W为待求的权重向量，b为偏差</a:t>
            </a:r>
          </a:p>
          <a:p>
            <a:r>
              <a:rPr lang="zh-CN" altLang="en-US" sz="1400" dirty="0"/>
              <a:t>%X为输入空间,本次取二维的，y为输出空间，取值为[-1,1]</a:t>
            </a:r>
          </a:p>
          <a:p>
            <a:r>
              <a:rPr lang="zh-CN" altLang="en-US" sz="1400" dirty="0"/>
              <a:t>[n,m] = size(X);%求解矩阵X的大小</a:t>
            </a:r>
          </a:p>
          <a:p>
            <a:r>
              <a:rPr lang="zh-CN" altLang="en-US" sz="1400" dirty="0"/>
              <a:t>%给权值和偏差赋初始值，指定学习步长</a:t>
            </a:r>
          </a:p>
          <a:p>
            <a:r>
              <a:rPr lang="zh-CN" altLang="en-US" sz="1400" dirty="0"/>
              <a:t>W = zeros(m,1);%W为m行的列向量</a:t>
            </a:r>
          </a:p>
          <a:p>
            <a:r>
              <a:rPr lang="zh-CN" altLang="en-US" sz="1400" dirty="0"/>
              <a:t>b = 0;%设置偏差的初始值为0</a:t>
            </a:r>
          </a:p>
          <a:p>
            <a:r>
              <a:rPr lang="zh-CN" altLang="en-US" sz="1400" dirty="0"/>
              <a:t>mu = 0.5;%将学习步长设置为0.5，0&lt;mu&lt;=1</a:t>
            </a:r>
          </a:p>
          <a:p>
            <a:r>
              <a:rPr lang="zh-CN" altLang="en-US" sz="1400" dirty="0"/>
              <a:t>for step = 1:Maxstep%迭代更新参数值</a:t>
            </a:r>
          </a:p>
          <a:p>
            <a:r>
              <a:rPr lang="zh-CN" altLang="en-US" sz="1400" dirty="0"/>
              <a:t>    miss_flag = true;%设置一个标志位用来判断是否存在误分类点</a:t>
            </a:r>
          </a:p>
          <a:p>
            <a:r>
              <a:rPr lang="zh-CN" altLang="en-US" sz="1400" dirty="0"/>
              <a:t>    for i = 1:n %</a:t>
            </a:r>
          </a:p>
          <a:p>
            <a:r>
              <a:rPr lang="zh-CN" altLang="en-US" sz="1400" dirty="0"/>
              <a:t>        if (y(i)*(X(i,:)*W+b))&lt;=0%判断随机选择的点是否是误分类点</a:t>
            </a:r>
          </a:p>
          <a:p>
            <a:r>
              <a:rPr lang="zh-CN" altLang="en-US" sz="1400" dirty="0"/>
              <a:t>            miss_flag = false;%若随机选择的点是误分类点，则将标志位设置为false</a:t>
            </a:r>
          </a:p>
          <a:p>
            <a:r>
              <a:rPr lang="zh-CN" altLang="en-US" sz="1400" dirty="0"/>
              <a:t>            %根据梯度下降法更新权重和偏差参数</a:t>
            </a:r>
          </a:p>
          <a:p>
            <a:r>
              <a:rPr lang="zh-CN" altLang="en-US" sz="1400" dirty="0"/>
              <a:t>            W = W + mu*y(i)*X(i,:)';</a:t>
            </a:r>
          </a:p>
          <a:p>
            <a:r>
              <a:rPr lang="zh-CN" altLang="en-US" sz="1400" dirty="0"/>
              <a:t>            b = b + mu*y(i);</a:t>
            </a:r>
          </a:p>
          <a:p>
            <a:r>
              <a:rPr lang="zh-CN" altLang="en-US" sz="1400" dirty="0"/>
              <a:t>        end</a:t>
            </a:r>
          </a:p>
          <a:p>
            <a:r>
              <a:rPr lang="zh-CN" altLang="en-US" sz="1400" dirty="0"/>
              <a:t>    end</a:t>
            </a:r>
          </a:p>
          <a:p>
            <a:r>
              <a:rPr lang="zh-CN" altLang="en-US" sz="1400" dirty="0"/>
              <a:t>    if miss_flag == true%如果标志位为true,表示误分类点数为0，算法已经实现正确分类，不需要继续迭代更新了，跳出循坏</a:t>
            </a:r>
          </a:p>
          <a:p>
            <a:r>
              <a:rPr lang="zh-CN" altLang="en-US" sz="1400" dirty="0"/>
              <a:t>        break       </a:t>
            </a:r>
          </a:p>
          <a:p>
            <a:r>
              <a:rPr lang="zh-CN" altLang="en-US" sz="1400" dirty="0"/>
              <a:t>    end</a:t>
            </a:r>
          </a:p>
          <a:p>
            <a:r>
              <a:rPr lang="zh-CN" altLang="en-US" sz="1400" dirty="0"/>
              <a:t>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73725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F45AC-EB86-495E-A037-7AE6F958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主程序代码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8D58DC-ECBB-4986-9880-734DFD13E43B}"/>
              </a:ext>
            </a:extLst>
          </p:cNvPr>
          <p:cNvSpPr txBox="1"/>
          <p:nvPr/>
        </p:nvSpPr>
        <p:spPr>
          <a:xfrm>
            <a:off x="502410" y="762070"/>
            <a:ext cx="780329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clc</a:t>
            </a:r>
          </a:p>
          <a:p>
            <a:r>
              <a:rPr lang="zh-CN" altLang="en-US" sz="1400" dirty="0"/>
              <a:t>%指定输入空间</a:t>
            </a:r>
          </a:p>
          <a:p>
            <a:r>
              <a:rPr lang="zh-CN" altLang="en-US" sz="1400" dirty="0"/>
              <a:t>X = [3,3;4,3;1,1];</a:t>
            </a:r>
          </a:p>
          <a:p>
            <a:r>
              <a:rPr lang="zh-CN" altLang="en-US" sz="1400" dirty="0"/>
              <a:t>%指定输出空间</a:t>
            </a:r>
          </a:p>
          <a:p>
            <a:r>
              <a:rPr lang="zh-CN" altLang="en-US" sz="1400" dirty="0"/>
              <a:t>y = [1,1,-1];</a:t>
            </a:r>
          </a:p>
          <a:p>
            <a:endParaRPr lang="zh-CN" altLang="en-US" sz="1400" dirty="0"/>
          </a:p>
          <a:p>
            <a:r>
              <a:rPr lang="zh-CN" altLang="en-US" sz="1400" dirty="0"/>
              <a:t>n = size(y,2);%求解y的列长度</a:t>
            </a:r>
          </a:p>
          <a:p>
            <a:endParaRPr lang="zh-CN" altLang="en-US" sz="1400" dirty="0"/>
          </a:p>
          <a:p>
            <a:r>
              <a:rPr lang="zh-CN" altLang="en-US" sz="1400" dirty="0"/>
              <a:t>%绘制出特征空间中的实例点</a:t>
            </a:r>
          </a:p>
          <a:p>
            <a:endParaRPr lang="zh-CN" altLang="en-US" sz="1400" dirty="0"/>
          </a:p>
          <a:p>
            <a:r>
              <a:rPr lang="zh-CN" altLang="en-US" sz="1400" dirty="0"/>
              <a:t>for j = 1:n</a:t>
            </a:r>
          </a:p>
          <a:p>
            <a:r>
              <a:rPr lang="zh-CN" altLang="en-US" sz="1400" dirty="0"/>
              <a:t>    if y(j) == 1%绘制正实例点</a:t>
            </a:r>
          </a:p>
          <a:p>
            <a:r>
              <a:rPr lang="zh-CN" altLang="en-US" sz="1400" dirty="0"/>
              <a:t>        plot(X(j,1),X(j,2),'r*');</a:t>
            </a:r>
          </a:p>
          <a:p>
            <a:r>
              <a:rPr lang="zh-CN" altLang="en-US" sz="1400" dirty="0"/>
              <a:t>    end</a:t>
            </a:r>
          </a:p>
          <a:p>
            <a:r>
              <a:rPr lang="zh-CN" altLang="en-US" sz="1400" dirty="0"/>
              <a:t>    if y(j) == -1%绘制负实例点</a:t>
            </a:r>
          </a:p>
          <a:p>
            <a:r>
              <a:rPr lang="zh-CN" altLang="en-US" sz="1400" dirty="0"/>
              <a:t>        plot(X(j,1),X(j,2),'b*');</a:t>
            </a:r>
          </a:p>
          <a:p>
            <a:r>
              <a:rPr lang="zh-CN" altLang="en-US" sz="1400" dirty="0"/>
              <a:t>    end</a:t>
            </a:r>
          </a:p>
          <a:p>
            <a:r>
              <a:rPr lang="zh-CN" altLang="en-US" sz="1400" dirty="0"/>
              <a:t>    hold on %该语句可以在原图的基础上绘制新的图像，不加则只能看到最后一个点</a:t>
            </a:r>
          </a:p>
          <a:p>
            <a:r>
              <a:rPr lang="zh-CN" altLang="en-US" sz="1400" dirty="0"/>
              <a:t>end</a:t>
            </a:r>
          </a:p>
          <a:p>
            <a:endParaRPr lang="zh-CN" altLang="en-US" sz="1400" dirty="0"/>
          </a:p>
          <a:p>
            <a:r>
              <a:rPr lang="zh-CN" altLang="en-US" sz="1400" dirty="0"/>
              <a:t>%调用函数更新参数</a:t>
            </a:r>
          </a:p>
          <a:p>
            <a:r>
              <a:rPr lang="zh-CN" altLang="en-US" sz="1400" dirty="0"/>
              <a:t>[W,b] = perceptron(X,y,2000);</a:t>
            </a:r>
          </a:p>
          <a:p>
            <a:endParaRPr lang="zh-CN" altLang="en-US" sz="1400" dirty="0"/>
          </a:p>
          <a:p>
            <a:r>
              <a:rPr lang="zh-CN" altLang="en-US" sz="1400" dirty="0"/>
              <a:t>xlabel =linspace(0,5,500);</a:t>
            </a:r>
          </a:p>
          <a:p>
            <a:r>
              <a:rPr lang="zh-CN" altLang="en-US" sz="1400" dirty="0"/>
              <a:t>ylabel = -(W(1)/W(2))*xlabel -b/W(2);%将X(2)看成因变量，X（1）看作自变量，故可以得出算法绘制出的超平面</a:t>
            </a:r>
          </a:p>
          <a:p>
            <a:r>
              <a:rPr lang="zh-CN" altLang="en-US" sz="1400" dirty="0"/>
              <a:t>plot(xlabel,ylabel);</a:t>
            </a:r>
          </a:p>
        </p:txBody>
      </p:sp>
    </p:spTree>
    <p:extLst>
      <p:ext uri="{BB962C8B-B14F-4D97-AF65-F5344CB8AC3E}">
        <p14:creationId xmlns:p14="http://schemas.microsoft.com/office/powerpoint/2010/main" val="13891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矩形 447489"/>
          <p:cNvSpPr/>
          <p:nvPr/>
        </p:nvSpPr>
        <p:spPr>
          <a:xfrm>
            <a:off x="270510" y="1252220"/>
            <a:ext cx="9147175" cy="46799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/>
          <a:lstStyle/>
          <a:p>
            <a:pPr marL="609600" indent="-60960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066652" y="557438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 拓展介绍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A567774-E5AF-43C1-B045-8FFD3876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AB599-1A7E-48AB-955F-8CAB87050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33575"/>
            <a:ext cx="6096000" cy="299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96737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792163" y="1317625"/>
            <a:ext cx="6732588" cy="3671888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fontAlgn="base">
              <a:spcBef>
                <a:spcPct val="20000"/>
              </a:spcBef>
            </a:pPr>
            <a:endParaRPr lang="zh-CN" altLang="en-US" sz="20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32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32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感知机的背景知识</a:t>
            </a:r>
            <a:endParaRPr lang="en-US" altLang="zh-CN" sz="32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32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lang="zh-CN" altLang="en-US" sz="32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感知机数学原理</a:t>
            </a:r>
            <a:endParaRPr lang="en-US" altLang="zh-CN" sz="32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32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3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</a:rPr>
              <a:t>感知机编程的实现与实例</a:t>
            </a:r>
            <a:endParaRPr lang="zh-CN" altLang="en-US" sz="32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endParaRPr lang="zh-CN" altLang="en-US" sz="32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565150" y="577532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277505"/>
          <p:cNvSpPr txBox="1"/>
          <p:nvPr/>
        </p:nvSpPr>
        <p:spPr>
          <a:xfrm>
            <a:off x="1738313" y="2262188"/>
            <a:ext cx="563880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>
                <a:latin typeface="Times New Roman" panose="02020603050405020304" pitchFamily="18" charset="0"/>
                <a:ea typeface="宋体" panose="02010600030101010101" pitchFamily="2" charset="-122"/>
              </a:rPr>
              <a:t>THE END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本次系列课原创出品，课件代码请关注公众号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5" name="矩形 4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dirty="0">
                <a:latin typeface="Tahoma" panose="020B0604030504040204" pitchFamily="34" charset="0"/>
                <a:ea typeface="隶书" panose="02010509060101010101" pitchFamily="49" charset="-122"/>
                <a:sym typeface="+mn-ea"/>
              </a:rPr>
              <a:t>感知机模型的背景</a:t>
            </a:r>
            <a:b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</a:b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565150" y="577532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矩形 447489"/>
          <p:cNvSpPr/>
          <p:nvPr/>
        </p:nvSpPr>
        <p:spPr>
          <a:xfrm>
            <a:off x="270510" y="1252220"/>
            <a:ext cx="9147175" cy="46799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/>
          <a:lstStyle/>
          <a:p>
            <a:pPr marL="609600" indent="-60960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066652" y="557438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背景介绍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073B1D-0E6B-4675-B1BC-CA7BF4F5AE09}"/>
              </a:ext>
            </a:extLst>
          </p:cNvPr>
          <p:cNvSpPr txBox="1"/>
          <p:nvPr/>
        </p:nvSpPr>
        <p:spPr>
          <a:xfrm>
            <a:off x="762100" y="1521460"/>
            <a:ext cx="73150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        感知机是</a:t>
            </a:r>
            <a:r>
              <a:rPr lang="en-US" altLang="zh-CN" b="0" i="0" dirty="0">
                <a:effectLst/>
                <a:latin typeface="-apple-system"/>
              </a:rPr>
              <a:t>1957</a:t>
            </a:r>
            <a:r>
              <a:rPr lang="zh-CN" altLang="en-US" b="0" i="0" dirty="0">
                <a:effectLst/>
                <a:latin typeface="-apple-system"/>
              </a:rPr>
              <a:t>年，由</a:t>
            </a:r>
            <a:r>
              <a:rPr lang="en-US" altLang="zh-CN" b="0" i="0" dirty="0">
                <a:effectLst/>
                <a:latin typeface="-apple-system"/>
              </a:rPr>
              <a:t>Rosenblatt</a:t>
            </a:r>
            <a:r>
              <a:rPr lang="zh-CN" altLang="en-US" b="0" i="0" dirty="0">
                <a:effectLst/>
                <a:latin typeface="-apple-system"/>
              </a:rPr>
              <a:t>提出，是神经网络和支持向量机的基础。</a:t>
            </a:r>
            <a:br>
              <a:rPr lang="zh-CN" altLang="en-US" dirty="0"/>
            </a:br>
            <a:r>
              <a:rPr lang="zh-CN" altLang="en-US" b="0" i="0" dirty="0">
                <a:effectLst/>
                <a:latin typeface="-apple-system"/>
              </a:rPr>
              <a:t>　　感知机 </a:t>
            </a:r>
            <a:r>
              <a:rPr lang="en-US" altLang="zh-CN" b="0" i="0" dirty="0">
                <a:effectLst/>
                <a:latin typeface="-apple-system"/>
              </a:rPr>
              <a:t>(Perceptron)</a:t>
            </a:r>
            <a:r>
              <a:rPr lang="zh-CN" altLang="en-US" b="0" i="0" dirty="0">
                <a:effectLst/>
                <a:latin typeface="-apple-system"/>
              </a:rPr>
              <a:t>是</a:t>
            </a:r>
            <a:r>
              <a:rPr lang="zh-CN" altLang="en-US" b="0" i="0" dirty="0">
                <a:effectLst/>
                <a:highlight>
                  <a:srgbClr val="FFFF00"/>
                </a:highlight>
                <a:latin typeface="-apple-system"/>
              </a:rPr>
              <a:t>二分类</a:t>
            </a:r>
            <a:r>
              <a:rPr lang="zh-CN" altLang="en-US" b="0" i="0" dirty="0">
                <a:effectLst/>
                <a:latin typeface="-apple-system"/>
              </a:rPr>
              <a:t>的线性分类模型，其输入为实例的特征向量，输出为实例的类别，取</a:t>
            </a:r>
            <a:r>
              <a:rPr lang="en-US" altLang="zh-CN" b="0" i="0" dirty="0">
                <a:effectLst/>
                <a:latin typeface="-apple-system"/>
              </a:rPr>
              <a:t>+1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-US" altLang="zh-CN" b="0" i="0" dirty="0">
                <a:effectLst/>
                <a:latin typeface="-apple-system"/>
              </a:rPr>
              <a:t>-1</a:t>
            </a:r>
            <a:r>
              <a:rPr lang="zh-CN" altLang="en-US" b="0" i="0" dirty="0">
                <a:effectLst/>
                <a:latin typeface="-apple-system"/>
              </a:rPr>
              <a:t>。感知机对应于输入空间</a:t>
            </a:r>
            <a:r>
              <a:rPr lang="en-US" altLang="zh-CN" b="0" i="0" dirty="0">
                <a:effectLst/>
                <a:latin typeface="-apple-system"/>
              </a:rPr>
              <a:t>(</a:t>
            </a:r>
            <a:r>
              <a:rPr lang="zh-CN" altLang="en-US" b="0" i="0" dirty="0">
                <a:effectLst/>
                <a:latin typeface="-apple-system"/>
              </a:rPr>
              <a:t>特征空间</a:t>
            </a:r>
            <a:r>
              <a:rPr lang="en-US" altLang="zh-CN" b="0" i="0" dirty="0">
                <a:effectLst/>
                <a:latin typeface="-apple-system"/>
              </a:rPr>
              <a:t>)</a:t>
            </a:r>
            <a:r>
              <a:rPr lang="zh-CN" altLang="en-US" b="0" i="0" dirty="0">
                <a:effectLst/>
                <a:latin typeface="-apple-system"/>
              </a:rPr>
              <a:t>中将实例划为正负两类的分离超平面，属于判别模型。</a:t>
            </a:r>
            <a:endParaRPr lang="en-US" altLang="zh-CN" b="0" i="0" dirty="0">
              <a:effectLst/>
              <a:latin typeface="-apple-syste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7FCA75-2B04-4679-B25F-B9AC2605D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7"/>
          <a:stretch/>
        </p:blipFill>
        <p:spPr bwMode="auto">
          <a:xfrm>
            <a:off x="750044" y="3305138"/>
            <a:ext cx="5472382" cy="23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F1E930-E4A1-4CDA-89D4-0556F63132D5}"/>
              </a:ext>
            </a:extLst>
          </p:cNvPr>
          <p:cNvSpPr txBox="1"/>
          <p:nvPr/>
        </p:nvSpPr>
        <p:spPr>
          <a:xfrm>
            <a:off x="6674779" y="5138575"/>
            <a:ext cx="162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图：机器学习发展历史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7B05DCD-7BD3-4426-8CCE-A6121BFD0408}"/>
              </a:ext>
            </a:extLst>
          </p:cNvPr>
          <p:cNvSpPr/>
          <p:nvPr/>
        </p:nvSpPr>
        <p:spPr>
          <a:xfrm>
            <a:off x="5219717" y="5325509"/>
            <a:ext cx="1295366" cy="27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43249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矩形 447489"/>
          <p:cNvSpPr/>
          <p:nvPr/>
        </p:nvSpPr>
        <p:spPr>
          <a:xfrm>
            <a:off x="270510" y="1252220"/>
            <a:ext cx="9147175" cy="46799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/>
          <a:lstStyle/>
          <a:p>
            <a:pPr marL="609600" indent="-60960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066652" y="557438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背景介绍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04E372F-BEF9-485A-9A55-6089E725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82" y="2477947"/>
            <a:ext cx="6640367" cy="277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C4E1AD-DA28-4FFD-A4FC-30CD4D8B45C5}"/>
              </a:ext>
            </a:extLst>
          </p:cNvPr>
          <p:cNvSpPr txBox="1"/>
          <p:nvPr/>
        </p:nvSpPr>
        <p:spPr>
          <a:xfrm>
            <a:off x="1219288" y="1828842"/>
            <a:ext cx="39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感知机模型（生物机制）：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85663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矩形 447489"/>
          <p:cNvSpPr/>
          <p:nvPr/>
        </p:nvSpPr>
        <p:spPr>
          <a:xfrm>
            <a:off x="270510" y="1252220"/>
            <a:ext cx="9147175" cy="467995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t"/>
          <a:lstStyle/>
          <a:p>
            <a:pPr marL="609600" indent="-60960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1066652" y="557438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1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背景介绍</a:t>
            </a:r>
            <a:br>
              <a:rPr lang="zh-CN" altLang="en-US" sz="2800" kern="1200" spc="200" normalizeH="0" baseline="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  <a:cs typeface="+mj-cs"/>
                <a:sym typeface="微软雅黑" panose="020B0503020204020204" charset="-122"/>
              </a:rPr>
            </a:b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4DC49F-13E2-4AD1-9988-A918E1ED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917" y="1735529"/>
            <a:ext cx="7074965" cy="213354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631DED8-BC26-43FF-AE59-485A888E7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135750-7587-4F34-80EE-9587B2783F26}"/>
              </a:ext>
            </a:extLst>
          </p:cNvPr>
          <p:cNvSpPr txBox="1"/>
          <p:nvPr/>
        </p:nvSpPr>
        <p:spPr>
          <a:xfrm>
            <a:off x="1218961" y="4347202"/>
            <a:ext cx="5983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Input:</a:t>
            </a:r>
            <a:r>
              <a:rPr lang="zh-CN" altLang="en-US" dirty="0"/>
              <a:t>实例的向量，每一列一个特征</a:t>
            </a:r>
            <a:endParaRPr lang="en-US" altLang="zh-CN" dirty="0"/>
          </a:p>
          <a:p>
            <a:r>
              <a:rPr lang="en-US" altLang="zh-CN" b="1" dirty="0"/>
              <a:t>Weight: </a:t>
            </a:r>
            <a:r>
              <a:rPr lang="zh-CN" altLang="en-US" dirty="0"/>
              <a:t>权重，设置初始值，并使用梯度下降法进行更新</a:t>
            </a:r>
            <a:endParaRPr lang="en-US" altLang="zh-CN" dirty="0"/>
          </a:p>
          <a:p>
            <a:r>
              <a:rPr lang="en-US" altLang="zh-CN" b="1" dirty="0"/>
              <a:t>Bias: </a:t>
            </a:r>
            <a:r>
              <a:rPr lang="zh-CN" altLang="en-US" dirty="0"/>
              <a:t>偏置，允许分类器左右移动决策边界，有助于更好，更快的训练模型。</a:t>
            </a:r>
            <a:endParaRPr lang="en-US" altLang="zh-CN" dirty="0"/>
          </a:p>
          <a:p>
            <a:r>
              <a:rPr lang="en-US" altLang="zh-CN" b="1" dirty="0"/>
              <a:t>Weighted sum: </a:t>
            </a:r>
            <a:r>
              <a:rPr lang="zh-CN" altLang="en-US" dirty="0"/>
              <a:t>加权求和是</a:t>
            </a:r>
            <a:r>
              <a:rPr lang="en-US" altLang="zh-CN" dirty="0"/>
              <a:t>Input</a:t>
            </a:r>
            <a:r>
              <a:rPr lang="zh-CN" altLang="en-US" dirty="0"/>
              <a:t>向量和</a:t>
            </a:r>
            <a:r>
              <a:rPr lang="en-US" altLang="zh-CN" dirty="0"/>
              <a:t>weight</a:t>
            </a:r>
            <a:r>
              <a:rPr lang="zh-CN" altLang="en-US" dirty="0"/>
              <a:t>的乘积和</a:t>
            </a:r>
            <a:endParaRPr lang="en-US" altLang="zh-CN" dirty="0"/>
          </a:p>
          <a:p>
            <a:r>
              <a:rPr lang="en-US" altLang="zh-CN" b="1" dirty="0"/>
              <a:t>Output: </a:t>
            </a:r>
            <a:r>
              <a:rPr lang="zh-CN" altLang="en-US" dirty="0"/>
              <a:t>输出为类别，取</a:t>
            </a:r>
            <a:r>
              <a:rPr lang="en-US" altLang="zh-CN" dirty="0"/>
              <a:t>+1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15917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pc="200" dirty="0">
                <a:latin typeface="Tahoma" panose="020B0604030504040204" pitchFamily="34" charset="0"/>
                <a:ea typeface="隶书" panose="02010509060101010101" pitchFamily="49" charset="-122"/>
                <a:sym typeface="+mn-ea"/>
              </a:rPr>
              <a:t>感知机模型的数学模型</a:t>
            </a:r>
            <a:b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</a:br>
            <a:endParaRPr kumimoji="0" lang="en-US" altLang="zh-CN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565150" y="577532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9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4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7925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89305" y="3556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2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感知机的定义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6C8793-8711-4970-B64C-C3EFB42B9E47}"/>
              </a:ext>
            </a:extLst>
          </p:cNvPr>
          <p:cNvSpPr txBox="1"/>
          <p:nvPr/>
        </p:nvSpPr>
        <p:spPr>
          <a:xfrm>
            <a:off x="1153450" y="1905040"/>
            <a:ext cx="7391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给定训练数据集：</a:t>
            </a:r>
            <a:endParaRPr lang="en-US" altLang="zh-CN" dirty="0"/>
          </a:p>
          <a:p>
            <a:pPr algn="ctr"/>
            <a:r>
              <a:rPr lang="en-US" altLang="zh-CN" dirty="0"/>
              <a:t>T={</a:t>
            </a:r>
            <a:r>
              <a:rPr lang="zh-CN" altLang="en-US" dirty="0"/>
              <a:t>（</a:t>
            </a:r>
            <a:r>
              <a:rPr lang="en-US" altLang="zh-CN" dirty="0"/>
              <a:t>x1,y1</a:t>
            </a:r>
            <a:r>
              <a:rPr lang="zh-CN" altLang="en-US" dirty="0"/>
              <a:t>）</a:t>
            </a:r>
            <a:r>
              <a:rPr lang="en-US" altLang="zh-CN" dirty="0"/>
              <a:t>,(x2,y2),…,(</a:t>
            </a:r>
            <a:r>
              <a:rPr lang="en-US" altLang="zh-CN" dirty="0" err="1"/>
              <a:t>xn,yn</a:t>
            </a:r>
            <a:r>
              <a:rPr lang="en-US" altLang="zh-CN" dirty="0"/>
              <a:t>) }</a:t>
            </a:r>
          </a:p>
          <a:p>
            <a:r>
              <a:rPr lang="zh-CN" altLang="en-US" dirty="0"/>
              <a:t>其中</a:t>
            </a:r>
            <a:r>
              <a:rPr lang="en-US" altLang="zh-CN" dirty="0"/>
              <a:t>xi</a:t>
            </a:r>
            <a:r>
              <a:rPr lang="zh-CN" altLang="en-US" dirty="0"/>
              <a:t>∈</a:t>
            </a:r>
            <a:r>
              <a:rPr lang="en-US" altLang="zh-CN" dirty="0"/>
              <a:t>Rn,  </a:t>
            </a:r>
            <a:r>
              <a:rPr lang="en-US" altLang="zh-CN" dirty="0" err="1"/>
              <a:t>yi</a:t>
            </a:r>
            <a:r>
              <a:rPr lang="en-US" altLang="zh-CN" dirty="0"/>
              <a:t> </a:t>
            </a:r>
            <a:r>
              <a:rPr lang="zh-CN" altLang="en-US" dirty="0"/>
              <a:t>∈</a:t>
            </a:r>
            <a:r>
              <a:rPr lang="en-US" altLang="zh-CN" dirty="0"/>
              <a:t>{+1-1}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en-US" altLang="zh-CN" dirty="0"/>
              <a:t>=1,2,3,…,n,</a:t>
            </a:r>
          </a:p>
          <a:p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x</a:t>
            </a:r>
            <a:r>
              <a:rPr lang="zh-CN" altLang="en-US" dirty="0"/>
              <a:t>表示实例的特征向量，对应输入空间的点，输出的</a:t>
            </a:r>
            <a:r>
              <a:rPr lang="en-US" altLang="zh-CN" dirty="0"/>
              <a:t>y</a:t>
            </a:r>
            <a:r>
              <a:rPr lang="zh-CN" altLang="en-US" dirty="0"/>
              <a:t>代表样本的类别。</a:t>
            </a:r>
            <a:endParaRPr lang="en-US" altLang="zh-CN" dirty="0"/>
          </a:p>
          <a:p>
            <a:r>
              <a:rPr lang="zh-CN" altLang="en-US" dirty="0"/>
              <a:t>则感知机模型为：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符号函数：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52EA27-97FB-403D-A07B-DA9788148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25" y="3790671"/>
            <a:ext cx="2892456" cy="5905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1A2CF0-7884-431C-8D3D-D286771AA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837" y="4787735"/>
            <a:ext cx="2660444" cy="9369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380870" y="37846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3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感知机模型几何解释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23556" name="文本框 7"/>
          <p:cNvSpPr txBox="1"/>
          <p:nvPr/>
        </p:nvSpPr>
        <p:spPr>
          <a:xfrm>
            <a:off x="0" y="6612890"/>
            <a:ext cx="5630863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sym typeface="微软雅黑" panose="020B0503020204020204" charset="-122"/>
              </a:rPr>
              <a:t>583103376</a:t>
            </a:r>
            <a:r>
              <a:rPr lang="zh-CN" altLang="en-US" sz="10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微软雅黑" panose="020B0503020204020204" charset="-122"/>
              </a:rPr>
              <a:t>，更多资料请关注微信公众号：科研交流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本次系列课</a:t>
            </a:r>
            <a:r>
              <a:rPr lang="zh-CN" altLang="en-US" sz="120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无任何付费</a:t>
            </a: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1200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节课</a:t>
            </a: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3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84DE232-E1ED-4A33-BBBE-637036D2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53" y="1325219"/>
            <a:ext cx="4038494" cy="30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[公式]">
            <a:extLst>
              <a:ext uri="{FF2B5EF4-FFF2-40B4-BE49-F238E27FC236}">
                <a16:creationId xmlns:a16="http://schemas.microsoft.com/office/drawing/2014/main" id="{A4A245C4-3094-48BC-9D54-DD14757A2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[公式]">
            <a:extLst>
              <a:ext uri="{FF2B5EF4-FFF2-40B4-BE49-F238E27FC236}">
                <a16:creationId xmlns:a16="http://schemas.microsoft.com/office/drawing/2014/main" id="{123F4953-415B-415B-B79E-F0E1B553C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[公式]">
            <a:extLst>
              <a:ext uri="{FF2B5EF4-FFF2-40B4-BE49-F238E27FC236}">
                <a16:creationId xmlns:a16="http://schemas.microsoft.com/office/drawing/2014/main" id="{54B4F1D9-7808-4907-9885-D4DDD5C95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723761" y="50392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0" descr="[公式]">
            <a:extLst>
              <a:ext uri="{FF2B5EF4-FFF2-40B4-BE49-F238E27FC236}">
                <a16:creationId xmlns:a16="http://schemas.microsoft.com/office/drawing/2014/main" id="{9BC4FABA-DAED-41D4-8783-36F6B97629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53A053-6369-49A6-B95A-9E327AD73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612" y="4576045"/>
            <a:ext cx="3152775" cy="2476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D42155-6E44-4A4B-A6C0-47206A7B1015}"/>
              </a:ext>
            </a:extLst>
          </p:cNvPr>
          <p:cNvSpPr txBox="1"/>
          <p:nvPr/>
        </p:nvSpPr>
        <p:spPr>
          <a:xfrm>
            <a:off x="2061368" y="5130822"/>
            <a:ext cx="563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线性方程：</a:t>
            </a:r>
            <a:r>
              <a:rPr lang="en-US" altLang="zh-CN" dirty="0" err="1"/>
              <a:t>wx+b</a:t>
            </a:r>
            <a:r>
              <a:rPr lang="en-US" altLang="zh-CN" dirty="0"/>
              <a:t>=0</a:t>
            </a:r>
          </a:p>
          <a:p>
            <a:r>
              <a:rPr lang="zh-CN" altLang="en-US" dirty="0"/>
              <a:t>对应超平面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为法向量，</a:t>
            </a:r>
            <a:r>
              <a:rPr lang="en-US" altLang="zh-CN" dirty="0"/>
              <a:t>b</a:t>
            </a:r>
            <a:r>
              <a:rPr lang="zh-CN" altLang="en-US" dirty="0"/>
              <a:t>截距，分离正负类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793</TotalTime>
  <Words>2053</Words>
  <Application>Microsoft Office PowerPoint</Application>
  <PresentationFormat>全屏显示(4:3)</PresentationFormat>
  <Paragraphs>187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-apple-system</vt:lpstr>
      <vt:lpstr>微软雅黑</vt:lpstr>
      <vt:lpstr>Viner Hand ITC</vt:lpstr>
      <vt:lpstr>Tahoma</vt:lpstr>
      <vt:lpstr>Wingdings</vt:lpstr>
      <vt:lpstr>黑体</vt:lpstr>
      <vt:lpstr>Arial</vt:lpstr>
      <vt:lpstr>Times New Roman</vt:lpstr>
      <vt:lpstr>Office 主题​​</vt:lpstr>
      <vt:lpstr>感知机模型与应用</vt:lpstr>
      <vt:lpstr>PowerPoint 演示文稿</vt:lpstr>
      <vt:lpstr>感知机模型的背景 </vt:lpstr>
      <vt:lpstr>1 背景介绍 </vt:lpstr>
      <vt:lpstr>1 背景介绍 </vt:lpstr>
      <vt:lpstr>1 背景介绍 </vt:lpstr>
      <vt:lpstr>感知机模型的数学模型 </vt:lpstr>
      <vt:lpstr>2 感知机的定义</vt:lpstr>
      <vt:lpstr>3 感知机模型几何解释</vt:lpstr>
      <vt:lpstr>4 感知机学习策略</vt:lpstr>
      <vt:lpstr>4 感知机的学习策略</vt:lpstr>
      <vt:lpstr>5 感知机的求解</vt:lpstr>
      <vt:lpstr>6 随机梯度下降示意图</vt:lpstr>
      <vt:lpstr>7 感知机算法的总结</vt:lpstr>
      <vt:lpstr>8 线性可分与线性不可分</vt:lpstr>
      <vt:lpstr>感知机应用与编程 </vt:lpstr>
      <vt:lpstr>1 MATLAB代码 </vt:lpstr>
      <vt:lpstr>主程序代码</vt:lpstr>
      <vt:lpstr>2 拓展介绍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李 帅</cp:lastModifiedBy>
  <cp:revision>523</cp:revision>
  <dcterms:created xsi:type="dcterms:W3CDTF">2020-07-29T13:26:00Z</dcterms:created>
  <dcterms:modified xsi:type="dcterms:W3CDTF">2021-12-19T02:22:58Z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2052-11.1.0.10314</vt:lpwstr>
  </property>
</Properties>
</file>